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24384305" cy="13716000"/>
  <p:notesSz cx="13716000" cy="2438430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nvigilato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1352" y="457200"/>
            <a:ext cx="12801600" cy="12801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>
            <a:off x="15087600" y="1097280"/>
            <a:ext cx="8686800" cy="55595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34440" y="5120640"/>
            <a:ext cx="1280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1207008" y="5760720"/>
            <a:ext cx="18288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&amp; Applications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1207008" y="7269480"/>
            <a:ext cx="18288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6000" dirty="0"/>
          </a:p>
        </p:txBody>
      </p:sp>
      <p:sp>
        <p:nvSpPr>
          <p:cNvPr id="7" name="Text 3"/>
          <p:cNvSpPr/>
          <p:nvPr/>
        </p:nvSpPr>
        <p:spPr>
          <a:xfrm>
            <a:off x="1234440" y="9006840"/>
            <a:ext cx="1645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9" name="Text 5"/>
          <p:cNvSpPr/>
          <p:nvPr/>
        </p:nvSpPr>
        <p:spPr>
          <a:xfrm>
            <a:off x="1371600" y="12847320"/>
            <a:ext cx="1280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Department  |  iYunivesithi Walter Sisulu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5614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" y="685800"/>
            <a:ext cx="4526280" cy="169164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FOCUS AREAS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Pillars of Enterprise &amp; Applications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1207008" y="4800600"/>
            <a:ext cx="2011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2E7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this section delivers sits under one of five pillars — from the ERP core, to learning systems, to how we build, analyse and license software.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207008" y="5943600"/>
            <a:ext cx="4160520" cy="603504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8" name="Shape 5"/>
          <p:cNvSpPr/>
          <p:nvPr/>
        </p:nvSpPr>
        <p:spPr>
          <a:xfrm>
            <a:off x="2647188" y="6446520"/>
            <a:ext cx="1280160" cy="1280160"/>
          </a:xfrm>
          <a:prstGeom prst="ellipse">
            <a:avLst/>
          </a:prstGeom>
          <a:solidFill>
            <a:srgbClr val="FFFFFF">
              <a:alpha val="8000"/>
            </a:srgbClr>
          </a:solidFill>
          <a:ln w="25400">
            <a:solidFill>
              <a:srgbClr val="CB892C"/>
            </a:solidFill>
            <a:prstDash val="solid"/>
          </a:ln>
        </p:spPr>
      </p:sp>
      <p:pic>
        <p:nvPicPr>
          <p:cNvPr id="9" name="Image 1" descr="/home/claude/icons/server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508" y="6812280"/>
            <a:ext cx="731520" cy="7315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44168" y="8046720"/>
            <a:ext cx="3886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1481328" y="8915400"/>
            <a:ext cx="3611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systems for Student, HR, Finance &amp; Assets.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87568" y="5943600"/>
            <a:ext cx="4160520" cy="603504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13" name="Shape 9"/>
          <p:cNvSpPr/>
          <p:nvPr/>
        </p:nvSpPr>
        <p:spPr>
          <a:xfrm>
            <a:off x="7127748" y="6446520"/>
            <a:ext cx="1280160" cy="1280160"/>
          </a:xfrm>
          <a:prstGeom prst="ellipse">
            <a:avLst/>
          </a:prstGeom>
          <a:solidFill>
            <a:srgbClr val="FFFFFF">
              <a:alpha val="8000"/>
            </a:srgbClr>
          </a:solidFill>
          <a:ln w="25400">
            <a:solidFill>
              <a:srgbClr val="B55838"/>
            </a:solidFill>
            <a:prstDash val="solid"/>
          </a:ln>
        </p:spPr>
      </p:sp>
      <p:pic>
        <p:nvPicPr>
          <p:cNvPr id="14" name="Image 2" descr="/home/claude/icons/monitor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068" y="6812280"/>
            <a:ext cx="731520" cy="7315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824728" y="8046720"/>
            <a:ext cx="3886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LMS</a:t>
            </a:r>
            <a:endParaRPr lang="en-US" sz="1900" dirty="0"/>
          </a:p>
        </p:txBody>
      </p:sp>
      <p:sp>
        <p:nvSpPr>
          <p:cNvPr id="16" name="Text 11"/>
          <p:cNvSpPr/>
          <p:nvPr/>
        </p:nvSpPr>
        <p:spPr>
          <a:xfrm>
            <a:off x="5961888" y="8915400"/>
            <a:ext cx="3611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learning &amp; assessment platforms.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10168128" y="5943600"/>
            <a:ext cx="4160520" cy="603504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18" name="Shape 13"/>
          <p:cNvSpPr/>
          <p:nvPr/>
        </p:nvSpPr>
        <p:spPr>
          <a:xfrm>
            <a:off x="11608308" y="6446520"/>
            <a:ext cx="1280160" cy="1280160"/>
          </a:xfrm>
          <a:prstGeom prst="ellipse">
            <a:avLst/>
          </a:prstGeom>
          <a:solidFill>
            <a:srgbClr val="FFFFFF">
              <a:alpha val="8000"/>
            </a:srgbClr>
          </a:solidFill>
          <a:ln w="25400">
            <a:solidFill>
              <a:srgbClr val="CB892C"/>
            </a:solidFill>
            <a:prstDash val="solid"/>
          </a:ln>
        </p:spPr>
      </p:sp>
      <p:pic>
        <p:nvPicPr>
          <p:cNvPr id="19" name="Image 3" descr="/home/claude/icons/code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2628" y="6812280"/>
            <a:ext cx="731520" cy="73152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0305288" y="8046720"/>
            <a:ext cx="3886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Development</a:t>
            </a:r>
            <a:endParaRPr lang="en-US" sz="1900" dirty="0"/>
          </a:p>
        </p:txBody>
      </p:sp>
      <p:sp>
        <p:nvSpPr>
          <p:cNvPr id="21" name="Text 15"/>
          <p:cNvSpPr/>
          <p:nvPr/>
        </p:nvSpPr>
        <p:spPr>
          <a:xfrm>
            <a:off x="10442448" y="8915400"/>
            <a:ext cx="3611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DevSecOps build, integration &amp; support.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14648688" y="5943600"/>
            <a:ext cx="4160520" cy="603504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23" name="Shape 17"/>
          <p:cNvSpPr/>
          <p:nvPr/>
        </p:nvSpPr>
        <p:spPr>
          <a:xfrm>
            <a:off x="16088868" y="6446520"/>
            <a:ext cx="1280160" cy="1280160"/>
          </a:xfrm>
          <a:prstGeom prst="ellipse">
            <a:avLst/>
          </a:prstGeom>
          <a:solidFill>
            <a:srgbClr val="FFFFFF">
              <a:alpha val="8000"/>
            </a:srgbClr>
          </a:solidFill>
          <a:ln w="25400">
            <a:solidFill>
              <a:srgbClr val="B55838"/>
            </a:solidFill>
            <a:prstDash val="solid"/>
          </a:ln>
        </p:spPr>
      </p:sp>
      <p:pic>
        <p:nvPicPr>
          <p:cNvPr id="24" name="Image 4" descr="/home/claude/icons/briefcase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3188" y="6812280"/>
            <a:ext cx="731520" cy="73152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785848" y="8046720"/>
            <a:ext cx="3886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Analysis</a:t>
            </a:r>
            <a:endParaRPr lang="en-US" sz="1900" dirty="0"/>
          </a:p>
        </p:txBody>
      </p:sp>
      <p:sp>
        <p:nvSpPr>
          <p:cNvPr id="26" name="Text 19"/>
          <p:cNvSpPr/>
          <p:nvPr/>
        </p:nvSpPr>
        <p:spPr>
          <a:xfrm>
            <a:off x="14923008" y="8915400"/>
            <a:ext cx="3611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Requirements, mapping &amp; solution design.</a:t>
            </a:r>
            <a:endParaRPr lang="en-US" sz="1400" dirty="0"/>
          </a:p>
        </p:txBody>
      </p:sp>
      <p:sp>
        <p:nvSpPr>
          <p:cNvPr id="27" name="Shape 20"/>
          <p:cNvSpPr/>
          <p:nvPr/>
        </p:nvSpPr>
        <p:spPr>
          <a:xfrm>
            <a:off x="19129248" y="5943600"/>
            <a:ext cx="4160520" cy="603504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28" name="Shape 21"/>
          <p:cNvSpPr/>
          <p:nvPr/>
        </p:nvSpPr>
        <p:spPr>
          <a:xfrm>
            <a:off x="20569428" y="6446520"/>
            <a:ext cx="1280160" cy="1280160"/>
          </a:xfrm>
          <a:prstGeom prst="ellipse">
            <a:avLst/>
          </a:prstGeom>
          <a:solidFill>
            <a:srgbClr val="FFFFFF">
              <a:alpha val="8000"/>
            </a:srgbClr>
          </a:solidFill>
          <a:ln w="25400">
            <a:solidFill>
              <a:srgbClr val="CB892C"/>
            </a:solidFill>
            <a:prstDash val="solid"/>
          </a:ln>
        </p:spPr>
      </p:sp>
      <p:pic>
        <p:nvPicPr>
          <p:cNvPr id="29" name="Image 5" descr="/home/claude/icons/key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43748" y="6812280"/>
            <a:ext cx="731520" cy="73152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9266408" y="8046720"/>
            <a:ext cx="3886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Licensing</a:t>
            </a:r>
            <a:endParaRPr lang="en-US" sz="1900" dirty="0"/>
          </a:p>
        </p:txBody>
      </p:sp>
      <p:sp>
        <p:nvSpPr>
          <p:cNvPr id="31" name="Text 23"/>
          <p:cNvSpPr/>
          <p:nvPr/>
        </p:nvSpPr>
        <p:spPr>
          <a:xfrm>
            <a:off x="19403568" y="8915400"/>
            <a:ext cx="3611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of licensed platforms.</a:t>
            </a:r>
            <a:endParaRPr lang="en-US" sz="1400" dirty="0"/>
          </a:p>
        </p:txBody>
      </p:sp>
      <p:sp>
        <p:nvSpPr>
          <p:cNvPr id="32" name="Shape 24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33" name="Text 25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9B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EVERYDAY USE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Our Community Uses Every Day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4099712" y="5029200"/>
            <a:ext cx="2834640" cy="4754880"/>
          </a:xfrm>
          <a:prstGeom prst="roundRect">
            <a:avLst>
              <a:gd name="adj" fmla="val 7097"/>
            </a:avLst>
          </a:prstGeom>
          <a:solidFill>
            <a:srgbClr val="151515"/>
          </a:solidFill>
          <a:ln/>
        </p:spPr>
      </p:sp>
      <p:sp>
        <p:nvSpPr>
          <p:cNvPr id="6" name="Shape 3"/>
          <p:cNvSpPr/>
          <p:nvPr/>
        </p:nvSpPr>
        <p:spPr>
          <a:xfrm>
            <a:off x="4191152" y="5230368"/>
            <a:ext cx="2651760" cy="4352544"/>
          </a:xfrm>
          <a:prstGeom prst="roundRect">
            <a:avLst>
              <a:gd name="adj" fmla="val 4828"/>
            </a:avLst>
          </a:prstGeom>
          <a:solidFill>
            <a:srgbClr val="561415"/>
          </a:solidFill>
          <a:ln/>
        </p:spPr>
      </p:sp>
      <p:sp>
        <p:nvSpPr>
          <p:cNvPr id="7" name="Shape 4"/>
          <p:cNvSpPr/>
          <p:nvPr/>
        </p:nvSpPr>
        <p:spPr>
          <a:xfrm>
            <a:off x="5224424" y="5157216"/>
            <a:ext cx="585216" cy="91440"/>
          </a:xfrm>
          <a:prstGeom prst="roundRect">
            <a:avLst>
              <a:gd name="adj" fmla="val 50000"/>
            </a:avLst>
          </a:prstGeom>
          <a:solidFill>
            <a:srgbClr val="151515"/>
          </a:solidFill>
          <a:ln/>
        </p:spPr>
      </p:sp>
      <p:sp>
        <p:nvSpPr>
          <p:cNvPr id="8" name="Shape 5"/>
          <p:cNvSpPr/>
          <p:nvPr/>
        </p:nvSpPr>
        <p:spPr>
          <a:xfrm>
            <a:off x="4921758" y="6360566"/>
            <a:ext cx="1190549" cy="1190549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</p:sp>
      <p:pic>
        <p:nvPicPr>
          <p:cNvPr id="9" name="Image 1" descr="/home/claude/icons/messa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679" y="6622487"/>
            <a:ext cx="666707" cy="666707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196992" y="9564624"/>
            <a:ext cx="640080" cy="54864"/>
          </a:xfrm>
          <a:prstGeom prst="roundRect">
            <a:avLst>
              <a:gd name="adj" fmla="val 50000"/>
            </a:avLst>
          </a:prstGeom>
          <a:solidFill>
            <a:srgbClr val="FFFFFF">
              <a:alpha val="60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3825392" y="99212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3825392" y="1035100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WSU Digital Assistant — AI chatbot for student &amp; staff support.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437272" y="5029200"/>
            <a:ext cx="2834640" cy="4754880"/>
          </a:xfrm>
          <a:prstGeom prst="roundRect">
            <a:avLst>
              <a:gd name="adj" fmla="val 7097"/>
            </a:avLst>
          </a:prstGeom>
          <a:solidFill>
            <a:srgbClr val="151515"/>
          </a:solidFill>
          <a:ln/>
        </p:spPr>
      </p:sp>
      <p:sp>
        <p:nvSpPr>
          <p:cNvPr id="14" name="Shape 10"/>
          <p:cNvSpPr/>
          <p:nvPr/>
        </p:nvSpPr>
        <p:spPr>
          <a:xfrm>
            <a:off x="7528712" y="5230368"/>
            <a:ext cx="2651760" cy="4352544"/>
          </a:xfrm>
          <a:prstGeom prst="roundRect">
            <a:avLst>
              <a:gd name="adj" fmla="val 4828"/>
            </a:avLst>
          </a:prstGeom>
          <a:solidFill>
            <a:srgbClr val="003C30"/>
          </a:solidFill>
          <a:ln/>
        </p:spPr>
      </p:sp>
      <p:sp>
        <p:nvSpPr>
          <p:cNvPr id="15" name="Shape 11"/>
          <p:cNvSpPr/>
          <p:nvPr/>
        </p:nvSpPr>
        <p:spPr>
          <a:xfrm>
            <a:off x="8561984" y="5157216"/>
            <a:ext cx="585216" cy="91440"/>
          </a:xfrm>
          <a:prstGeom prst="roundRect">
            <a:avLst>
              <a:gd name="adj" fmla="val 50000"/>
            </a:avLst>
          </a:prstGeom>
          <a:solidFill>
            <a:srgbClr val="151515"/>
          </a:solidFill>
          <a:ln/>
        </p:spPr>
      </p:sp>
      <p:sp>
        <p:nvSpPr>
          <p:cNvPr id="16" name="Shape 12"/>
          <p:cNvSpPr/>
          <p:nvPr/>
        </p:nvSpPr>
        <p:spPr>
          <a:xfrm>
            <a:off x="8259318" y="6360566"/>
            <a:ext cx="1190549" cy="1190549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</p:sp>
      <p:pic>
        <p:nvPicPr>
          <p:cNvPr id="17" name="Image 2" descr="/home/claude/icons/boo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239" y="6622487"/>
            <a:ext cx="666707" cy="666707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8534552" y="9564624"/>
            <a:ext cx="640080" cy="54864"/>
          </a:xfrm>
          <a:prstGeom prst="roundRect">
            <a:avLst>
              <a:gd name="adj" fmla="val 50000"/>
            </a:avLst>
          </a:prstGeom>
          <a:solidFill>
            <a:srgbClr val="FFFFFF">
              <a:alpha val="60000"/>
            </a:srgbClr>
          </a:solidFill>
          <a:ln/>
        </p:spPr>
      </p:sp>
      <p:sp>
        <p:nvSpPr>
          <p:cNvPr id="19" name="Text 14"/>
          <p:cNvSpPr/>
          <p:nvPr/>
        </p:nvSpPr>
        <p:spPr>
          <a:xfrm>
            <a:off x="7162952" y="99212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Moodle LMS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7162952" y="1035100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learning, course content &amp; examinations.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10774832" y="5029200"/>
            <a:ext cx="2834640" cy="4754880"/>
          </a:xfrm>
          <a:prstGeom prst="roundRect">
            <a:avLst>
              <a:gd name="adj" fmla="val 7097"/>
            </a:avLst>
          </a:prstGeom>
          <a:solidFill>
            <a:srgbClr val="151515"/>
          </a:solidFill>
          <a:ln/>
        </p:spPr>
      </p:sp>
      <p:sp>
        <p:nvSpPr>
          <p:cNvPr id="22" name="Shape 17"/>
          <p:cNvSpPr/>
          <p:nvPr/>
        </p:nvSpPr>
        <p:spPr>
          <a:xfrm>
            <a:off x="10866272" y="5230368"/>
            <a:ext cx="2651760" cy="4352544"/>
          </a:xfrm>
          <a:prstGeom prst="roundRect">
            <a:avLst>
              <a:gd name="adj" fmla="val 4828"/>
            </a:avLst>
          </a:prstGeom>
          <a:solidFill>
            <a:srgbClr val="CB892C"/>
          </a:solidFill>
          <a:ln/>
        </p:spPr>
      </p:sp>
      <p:sp>
        <p:nvSpPr>
          <p:cNvPr id="23" name="Shape 18"/>
          <p:cNvSpPr/>
          <p:nvPr/>
        </p:nvSpPr>
        <p:spPr>
          <a:xfrm>
            <a:off x="11899544" y="5157216"/>
            <a:ext cx="585216" cy="91440"/>
          </a:xfrm>
          <a:prstGeom prst="roundRect">
            <a:avLst>
              <a:gd name="adj" fmla="val 50000"/>
            </a:avLst>
          </a:prstGeom>
          <a:solidFill>
            <a:srgbClr val="151515"/>
          </a:solidFill>
          <a:ln/>
        </p:spPr>
      </p:sp>
      <p:sp>
        <p:nvSpPr>
          <p:cNvPr id="24" name="Shape 19"/>
          <p:cNvSpPr/>
          <p:nvPr/>
        </p:nvSpPr>
        <p:spPr>
          <a:xfrm>
            <a:off x="11596878" y="6360566"/>
            <a:ext cx="1190549" cy="1190549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</p:sp>
      <p:pic>
        <p:nvPicPr>
          <p:cNvPr id="25" name="Image 3" descr="/home/claude/icons/smartphon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8799" y="6622487"/>
            <a:ext cx="666707" cy="666707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11872112" y="9564624"/>
            <a:ext cx="640080" cy="54864"/>
          </a:xfrm>
          <a:prstGeom prst="roundRect">
            <a:avLst>
              <a:gd name="adj" fmla="val 50000"/>
            </a:avLst>
          </a:prstGeom>
          <a:solidFill>
            <a:srgbClr val="FFFFFF">
              <a:alpha val="60000"/>
            </a:srgbClr>
          </a:solidFill>
          <a:ln/>
        </p:spPr>
      </p:sp>
      <p:sp>
        <p:nvSpPr>
          <p:cNvPr id="27" name="Text 21"/>
          <p:cNvSpPr/>
          <p:nvPr/>
        </p:nvSpPr>
        <p:spPr>
          <a:xfrm>
            <a:off x="10500512" y="99212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MyWSU App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10500512" y="1035100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Timetable, results, registration &amp; notifications.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14112392" y="5029200"/>
            <a:ext cx="2834640" cy="4754880"/>
          </a:xfrm>
          <a:prstGeom prst="roundRect">
            <a:avLst>
              <a:gd name="adj" fmla="val 7097"/>
            </a:avLst>
          </a:prstGeom>
          <a:solidFill>
            <a:srgbClr val="151515"/>
          </a:solidFill>
          <a:ln/>
        </p:spPr>
      </p:sp>
      <p:sp>
        <p:nvSpPr>
          <p:cNvPr id="30" name="Shape 24"/>
          <p:cNvSpPr/>
          <p:nvPr/>
        </p:nvSpPr>
        <p:spPr>
          <a:xfrm>
            <a:off x="14203832" y="5230368"/>
            <a:ext cx="2651760" cy="4352544"/>
          </a:xfrm>
          <a:prstGeom prst="roundRect">
            <a:avLst>
              <a:gd name="adj" fmla="val 4828"/>
            </a:avLst>
          </a:prstGeom>
          <a:solidFill>
            <a:srgbClr val="B55838"/>
          </a:solidFill>
          <a:ln/>
        </p:spPr>
      </p:sp>
      <p:sp>
        <p:nvSpPr>
          <p:cNvPr id="31" name="Shape 25"/>
          <p:cNvSpPr/>
          <p:nvPr/>
        </p:nvSpPr>
        <p:spPr>
          <a:xfrm>
            <a:off x="15237104" y="5157216"/>
            <a:ext cx="585216" cy="91440"/>
          </a:xfrm>
          <a:prstGeom prst="roundRect">
            <a:avLst>
              <a:gd name="adj" fmla="val 50000"/>
            </a:avLst>
          </a:prstGeom>
          <a:solidFill>
            <a:srgbClr val="151515"/>
          </a:solidFill>
          <a:ln/>
        </p:spPr>
      </p:sp>
      <p:sp>
        <p:nvSpPr>
          <p:cNvPr id="32" name="Shape 26"/>
          <p:cNvSpPr/>
          <p:nvPr/>
        </p:nvSpPr>
        <p:spPr>
          <a:xfrm>
            <a:off x="14934438" y="6360566"/>
            <a:ext cx="1190549" cy="1190549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</p:sp>
      <p:pic>
        <p:nvPicPr>
          <p:cNvPr id="33" name="Image 4" descr="/home/claude/icons/gri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6359" y="6622487"/>
            <a:ext cx="666707" cy="666707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15209672" y="9564624"/>
            <a:ext cx="640080" cy="54864"/>
          </a:xfrm>
          <a:prstGeom prst="roundRect">
            <a:avLst>
              <a:gd name="adj" fmla="val 50000"/>
            </a:avLst>
          </a:prstGeom>
          <a:solidFill>
            <a:srgbClr val="FFFFFF">
              <a:alpha val="60000"/>
            </a:srgbClr>
          </a:solidFill>
          <a:ln/>
        </p:spPr>
      </p:sp>
      <p:sp>
        <p:nvSpPr>
          <p:cNvPr id="35" name="Text 28"/>
          <p:cNvSpPr/>
          <p:nvPr/>
        </p:nvSpPr>
        <p:spPr>
          <a:xfrm>
            <a:off x="13838072" y="99212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Yard</a:t>
            </a:r>
            <a:endParaRPr lang="en-US" sz="1400" dirty="0"/>
          </a:p>
        </p:txBody>
      </p:sp>
      <p:sp>
        <p:nvSpPr>
          <p:cNvPr id="36" name="Text 29"/>
          <p:cNvSpPr/>
          <p:nvPr/>
        </p:nvSpPr>
        <p:spPr>
          <a:xfrm>
            <a:off x="13838072" y="1035100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hub linking staff &amp; student digital services.</a:t>
            </a:r>
            <a:endParaRPr lang="en-US" sz="1050" dirty="0"/>
          </a:p>
        </p:txBody>
      </p:sp>
      <p:sp>
        <p:nvSpPr>
          <p:cNvPr id="37" name="Shape 30"/>
          <p:cNvSpPr/>
          <p:nvPr/>
        </p:nvSpPr>
        <p:spPr>
          <a:xfrm>
            <a:off x="17449952" y="5029200"/>
            <a:ext cx="2834640" cy="4754880"/>
          </a:xfrm>
          <a:prstGeom prst="roundRect">
            <a:avLst>
              <a:gd name="adj" fmla="val 7097"/>
            </a:avLst>
          </a:prstGeom>
          <a:solidFill>
            <a:srgbClr val="151515"/>
          </a:solidFill>
          <a:ln/>
        </p:spPr>
      </p:sp>
      <p:sp>
        <p:nvSpPr>
          <p:cNvPr id="38" name="Shape 31"/>
          <p:cNvSpPr/>
          <p:nvPr/>
        </p:nvSpPr>
        <p:spPr>
          <a:xfrm>
            <a:off x="17541392" y="5230368"/>
            <a:ext cx="2651760" cy="4352544"/>
          </a:xfrm>
          <a:prstGeom prst="roundRect">
            <a:avLst>
              <a:gd name="adj" fmla="val 4828"/>
            </a:avLst>
          </a:prstGeom>
          <a:solidFill>
            <a:srgbClr val="561415"/>
          </a:solidFill>
          <a:ln/>
        </p:spPr>
      </p:sp>
      <p:sp>
        <p:nvSpPr>
          <p:cNvPr id="39" name="Shape 32"/>
          <p:cNvSpPr/>
          <p:nvPr/>
        </p:nvSpPr>
        <p:spPr>
          <a:xfrm>
            <a:off x="18574664" y="5157216"/>
            <a:ext cx="585216" cy="91440"/>
          </a:xfrm>
          <a:prstGeom prst="roundRect">
            <a:avLst>
              <a:gd name="adj" fmla="val 50000"/>
            </a:avLst>
          </a:prstGeom>
          <a:solidFill>
            <a:srgbClr val="151515"/>
          </a:solidFill>
          <a:ln/>
        </p:spPr>
      </p:sp>
      <p:sp>
        <p:nvSpPr>
          <p:cNvPr id="40" name="Shape 33"/>
          <p:cNvSpPr/>
          <p:nvPr/>
        </p:nvSpPr>
        <p:spPr>
          <a:xfrm>
            <a:off x="18271998" y="6360566"/>
            <a:ext cx="1190549" cy="1190549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</p:sp>
      <p:pic>
        <p:nvPicPr>
          <p:cNvPr id="41" name="Image 5" descr="/home/claude/icons/headphone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33919" y="6622487"/>
            <a:ext cx="666707" cy="666707"/>
          </a:xfrm>
          <a:prstGeom prst="rect">
            <a:avLst/>
          </a:prstGeom>
        </p:spPr>
      </p:pic>
      <p:sp>
        <p:nvSpPr>
          <p:cNvPr id="42" name="Shape 34"/>
          <p:cNvSpPr/>
          <p:nvPr/>
        </p:nvSpPr>
        <p:spPr>
          <a:xfrm>
            <a:off x="18547232" y="9564624"/>
            <a:ext cx="640080" cy="54864"/>
          </a:xfrm>
          <a:prstGeom prst="roundRect">
            <a:avLst>
              <a:gd name="adj" fmla="val 50000"/>
            </a:avLst>
          </a:prstGeom>
          <a:solidFill>
            <a:srgbClr val="FFFFFF">
              <a:alpha val="60000"/>
            </a:srgbClr>
          </a:solidFill>
          <a:ln/>
        </p:spPr>
      </p:sp>
      <p:sp>
        <p:nvSpPr>
          <p:cNvPr id="43" name="Text 35"/>
          <p:cNvSpPr/>
          <p:nvPr/>
        </p:nvSpPr>
        <p:spPr>
          <a:xfrm>
            <a:off x="17175632" y="99212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Desk</a:t>
            </a:r>
            <a:endParaRPr lang="en-US" sz="1400" dirty="0"/>
          </a:p>
        </p:txBody>
      </p:sp>
      <p:sp>
        <p:nvSpPr>
          <p:cNvPr id="44" name="Text 36"/>
          <p:cNvSpPr/>
          <p:nvPr/>
        </p:nvSpPr>
        <p:spPr>
          <a:xfrm>
            <a:off x="17175632" y="1035100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and track ICT &amp; facilities support tickets.</a:t>
            </a:r>
            <a:endParaRPr lang="en-US" sz="1050" dirty="0"/>
          </a:p>
        </p:txBody>
      </p:sp>
      <p:sp>
        <p:nvSpPr>
          <p:cNvPr id="45" name="Shape 37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46" name="Text 38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47" name="Text 39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8B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ROADSHOW DEMONSTRATIONS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Applications to Showcase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1207008" y="4617720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207008" y="4617720"/>
            <a:ext cx="164592" cy="141732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7" name="Shape 4"/>
          <p:cNvSpPr/>
          <p:nvPr/>
        </p:nvSpPr>
        <p:spPr>
          <a:xfrm>
            <a:off x="1527048" y="4997196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561415"/>
            </a:solidFill>
            <a:prstDash val="solid"/>
          </a:ln>
        </p:spPr>
      </p:sp>
      <p:pic>
        <p:nvPicPr>
          <p:cNvPr id="8" name="Image 1" descr="/home/claude/icons/smartphone_maro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28" y="5180076"/>
            <a:ext cx="292608" cy="29260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395728" y="47274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MyWSU Mobile Application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395728" y="5184648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login, timetable, results, registration, notifications, academic information &amp; services.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0488168" y="4745736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12362688" y="4617720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12362688" y="4617720"/>
            <a:ext cx="164592" cy="1417320"/>
          </a:xfrm>
          <a:prstGeom prst="rect">
            <a:avLst/>
          </a:prstGeom>
          <a:solidFill>
            <a:srgbClr val="CB892C"/>
          </a:solidFill>
          <a:ln/>
        </p:spPr>
      </p:sp>
      <p:sp>
        <p:nvSpPr>
          <p:cNvPr id="14" name="Shape 10"/>
          <p:cNvSpPr/>
          <p:nvPr/>
        </p:nvSpPr>
        <p:spPr>
          <a:xfrm>
            <a:off x="12682728" y="4997196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CB892C"/>
            </a:solidFill>
            <a:prstDash val="solid"/>
          </a:ln>
        </p:spPr>
      </p:sp>
      <p:pic>
        <p:nvPicPr>
          <p:cNvPr id="15" name="Image 2" descr="/home/claude/icons/message_maro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608" y="5180076"/>
            <a:ext cx="292608" cy="29260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551408" y="47274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 — WSU Digital Assistant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13551408" y="5184648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chatbot for student/staff questions, guided support &amp; service requests.</a:t>
            </a: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21643848" y="4745736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1207008" y="6144768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207008" y="6144768"/>
            <a:ext cx="164592" cy="1417320"/>
          </a:xfrm>
          <a:prstGeom prst="rect">
            <a:avLst/>
          </a:prstGeom>
          <a:solidFill>
            <a:srgbClr val="003C30"/>
          </a:solidFill>
          <a:ln/>
        </p:spPr>
      </p:sp>
      <p:sp>
        <p:nvSpPr>
          <p:cNvPr id="21" name="Shape 16"/>
          <p:cNvSpPr/>
          <p:nvPr/>
        </p:nvSpPr>
        <p:spPr>
          <a:xfrm>
            <a:off x="1527048" y="6524244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003C30"/>
            </a:solidFill>
            <a:prstDash val="solid"/>
          </a:ln>
        </p:spPr>
      </p:sp>
      <p:pic>
        <p:nvPicPr>
          <p:cNvPr id="22" name="Image 3" descr="/home/claude/icons/headphones_maro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928" y="6707124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2395728" y="6254496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WSU Service Desk App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2395728" y="6711696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ICT/facilities incidents, attach photos/voice, track tickets, notifications.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10488168" y="62727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12362688" y="6144768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12362688" y="6144768"/>
            <a:ext cx="164592" cy="1417320"/>
          </a:xfrm>
          <a:prstGeom prst="rect">
            <a:avLst/>
          </a:prstGeom>
          <a:solidFill>
            <a:srgbClr val="B55838"/>
          </a:solidFill>
          <a:ln/>
        </p:spPr>
      </p:sp>
      <p:sp>
        <p:nvSpPr>
          <p:cNvPr id="28" name="Shape 22"/>
          <p:cNvSpPr/>
          <p:nvPr/>
        </p:nvSpPr>
        <p:spPr>
          <a:xfrm>
            <a:off x="12682728" y="6524244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B55838"/>
            </a:solidFill>
            <a:prstDash val="solid"/>
          </a:ln>
        </p:spPr>
      </p:sp>
      <p:pic>
        <p:nvPicPr>
          <p:cNvPr id="29" name="Image 4" descr="/home/claude/icons/home_maro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5608" y="6707124"/>
            <a:ext cx="292608" cy="29260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3551408" y="6254496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Residence / RASA App</a:t>
            </a:r>
            <a:endParaRPr lang="en-US" sz="1350" dirty="0"/>
          </a:p>
        </p:txBody>
      </p:sp>
      <p:sp>
        <p:nvSpPr>
          <p:cNvPr id="31" name="Text 24"/>
          <p:cNvSpPr/>
          <p:nvPr/>
        </p:nvSpPr>
        <p:spPr>
          <a:xfrm>
            <a:off x="13551408" y="6711696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residence faults &amp; maintenance issues, routing to Facilities, tracking.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21643848" y="62727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500" dirty="0"/>
          </a:p>
        </p:txBody>
      </p:sp>
      <p:sp>
        <p:nvSpPr>
          <p:cNvPr id="33" name="Shape 26"/>
          <p:cNvSpPr/>
          <p:nvPr/>
        </p:nvSpPr>
        <p:spPr>
          <a:xfrm>
            <a:off x="1207008" y="7671816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1207008" y="7671816"/>
            <a:ext cx="164592" cy="141732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35" name="Shape 28"/>
          <p:cNvSpPr/>
          <p:nvPr/>
        </p:nvSpPr>
        <p:spPr>
          <a:xfrm>
            <a:off x="1527048" y="8051292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561415"/>
            </a:solidFill>
            <a:prstDash val="solid"/>
          </a:ln>
        </p:spPr>
      </p:sp>
      <p:pic>
        <p:nvPicPr>
          <p:cNvPr id="36" name="Image 5" descr="/home/claude/icons/users_maroo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928" y="8234172"/>
            <a:ext cx="292608" cy="292608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2395728" y="7781544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Affairs App</a:t>
            </a:r>
            <a:endParaRPr lang="en-US" sz="1350" dirty="0"/>
          </a:p>
        </p:txBody>
      </p:sp>
      <p:sp>
        <p:nvSpPr>
          <p:cNvPr id="38" name="Text 30"/>
          <p:cNvSpPr/>
          <p:nvPr/>
        </p:nvSpPr>
        <p:spPr>
          <a:xfrm>
            <a:off x="2395728" y="8238744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Student-life cases, bookings, counselling, activities, residence-life support.</a:t>
            </a:r>
            <a:endParaRPr lang="en-US" sz="1000" dirty="0"/>
          </a:p>
        </p:txBody>
      </p:sp>
      <p:sp>
        <p:nvSpPr>
          <p:cNvPr id="39" name="Text 31"/>
          <p:cNvSpPr/>
          <p:nvPr/>
        </p:nvSpPr>
        <p:spPr>
          <a:xfrm>
            <a:off x="10488168" y="77998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500" dirty="0"/>
          </a:p>
        </p:txBody>
      </p:sp>
      <p:sp>
        <p:nvSpPr>
          <p:cNvPr id="40" name="Shape 32"/>
          <p:cNvSpPr/>
          <p:nvPr/>
        </p:nvSpPr>
        <p:spPr>
          <a:xfrm>
            <a:off x="12362688" y="7671816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12362688" y="7671816"/>
            <a:ext cx="164592" cy="1417320"/>
          </a:xfrm>
          <a:prstGeom prst="rect">
            <a:avLst/>
          </a:prstGeom>
          <a:solidFill>
            <a:srgbClr val="CB892C"/>
          </a:solidFill>
          <a:ln/>
        </p:spPr>
      </p:sp>
      <p:sp>
        <p:nvSpPr>
          <p:cNvPr id="42" name="Shape 34"/>
          <p:cNvSpPr/>
          <p:nvPr/>
        </p:nvSpPr>
        <p:spPr>
          <a:xfrm>
            <a:off x="12682728" y="8051292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CB892C"/>
            </a:solidFill>
            <a:prstDash val="solid"/>
          </a:ln>
        </p:spPr>
      </p:sp>
      <p:pic>
        <p:nvPicPr>
          <p:cNvPr id="43" name="Image 6" descr="/home/claude/icons/camera_maroo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65608" y="8234172"/>
            <a:ext cx="292608" cy="29260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13551408" y="7781544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Invigilator App</a:t>
            </a:r>
            <a:endParaRPr lang="en-US" sz="1350" dirty="0"/>
          </a:p>
        </p:txBody>
      </p:sp>
      <p:sp>
        <p:nvSpPr>
          <p:cNvPr id="45" name="Text 36"/>
          <p:cNvSpPr/>
          <p:nvPr/>
        </p:nvSpPr>
        <p:spPr>
          <a:xfrm>
            <a:off x="13551408" y="8238744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authentication, student verification, camera/audio checks, exam monitoring.</a:t>
            </a:r>
            <a:endParaRPr lang="en-US" sz="1000" dirty="0"/>
          </a:p>
        </p:txBody>
      </p:sp>
      <p:sp>
        <p:nvSpPr>
          <p:cNvPr id="46" name="Text 37"/>
          <p:cNvSpPr/>
          <p:nvPr/>
        </p:nvSpPr>
        <p:spPr>
          <a:xfrm>
            <a:off x="21643848" y="77998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500" dirty="0"/>
          </a:p>
        </p:txBody>
      </p:sp>
      <p:sp>
        <p:nvSpPr>
          <p:cNvPr id="47" name="Shape 38"/>
          <p:cNvSpPr/>
          <p:nvPr/>
        </p:nvSpPr>
        <p:spPr>
          <a:xfrm>
            <a:off x="1207008" y="9198864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8" name="Shape 39"/>
          <p:cNvSpPr/>
          <p:nvPr/>
        </p:nvSpPr>
        <p:spPr>
          <a:xfrm>
            <a:off x="1207008" y="9198864"/>
            <a:ext cx="164592" cy="1417320"/>
          </a:xfrm>
          <a:prstGeom prst="rect">
            <a:avLst/>
          </a:prstGeom>
          <a:solidFill>
            <a:srgbClr val="003C30"/>
          </a:solidFill>
          <a:ln/>
        </p:spPr>
      </p:sp>
      <p:sp>
        <p:nvSpPr>
          <p:cNvPr id="49" name="Shape 40"/>
          <p:cNvSpPr/>
          <p:nvPr/>
        </p:nvSpPr>
        <p:spPr>
          <a:xfrm>
            <a:off x="1527048" y="9578340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003C30"/>
            </a:solidFill>
            <a:prstDash val="solid"/>
          </a:ln>
        </p:spPr>
      </p:sp>
      <p:pic>
        <p:nvPicPr>
          <p:cNvPr id="50" name="Image 7" descr="/home/claude/icons/clipboard_maroo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9928" y="9761220"/>
            <a:ext cx="292608" cy="292608"/>
          </a:xfrm>
          <a:prstGeom prst="rect">
            <a:avLst/>
          </a:prstGeom>
        </p:spPr>
      </p:pic>
      <p:sp>
        <p:nvSpPr>
          <p:cNvPr id="51" name="Text 41"/>
          <p:cNvSpPr/>
          <p:nvPr/>
        </p:nvSpPr>
        <p:spPr>
          <a:xfrm>
            <a:off x="2395728" y="930859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Graduation / Event Ticketing</a:t>
            </a:r>
            <a:endParaRPr lang="en-US" sz="1350" dirty="0"/>
          </a:p>
        </p:txBody>
      </p:sp>
      <p:sp>
        <p:nvSpPr>
          <p:cNvPr id="52" name="Text 42"/>
          <p:cNvSpPr/>
          <p:nvPr/>
        </p:nvSpPr>
        <p:spPr>
          <a:xfrm>
            <a:off x="2395728" y="9765792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tickets, verification, attendance &amp; event management.</a:t>
            </a:r>
            <a:endParaRPr lang="en-US" sz="1000" dirty="0"/>
          </a:p>
        </p:txBody>
      </p:sp>
      <p:sp>
        <p:nvSpPr>
          <p:cNvPr id="53" name="Text 43"/>
          <p:cNvSpPr/>
          <p:nvPr/>
        </p:nvSpPr>
        <p:spPr>
          <a:xfrm>
            <a:off x="10488168" y="93268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500" dirty="0"/>
          </a:p>
        </p:txBody>
      </p:sp>
      <p:sp>
        <p:nvSpPr>
          <p:cNvPr id="54" name="Shape 44"/>
          <p:cNvSpPr/>
          <p:nvPr/>
        </p:nvSpPr>
        <p:spPr>
          <a:xfrm>
            <a:off x="12362688" y="9198864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5" name="Shape 45"/>
          <p:cNvSpPr/>
          <p:nvPr/>
        </p:nvSpPr>
        <p:spPr>
          <a:xfrm>
            <a:off x="12362688" y="9198864"/>
            <a:ext cx="164592" cy="1417320"/>
          </a:xfrm>
          <a:prstGeom prst="rect">
            <a:avLst/>
          </a:prstGeom>
          <a:solidFill>
            <a:srgbClr val="B55838"/>
          </a:solidFill>
          <a:ln/>
        </p:spPr>
      </p:sp>
      <p:sp>
        <p:nvSpPr>
          <p:cNvPr id="56" name="Shape 46"/>
          <p:cNvSpPr/>
          <p:nvPr/>
        </p:nvSpPr>
        <p:spPr>
          <a:xfrm>
            <a:off x="12682728" y="9578340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B55838"/>
            </a:solidFill>
            <a:prstDash val="solid"/>
          </a:ln>
        </p:spPr>
      </p:sp>
      <p:pic>
        <p:nvPicPr>
          <p:cNvPr id="57" name="Image 8" descr="/home/claude/icons/shoppingbag_maroon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65608" y="9761220"/>
            <a:ext cx="292608" cy="292608"/>
          </a:xfrm>
          <a:prstGeom prst="rect">
            <a:avLst/>
          </a:prstGeom>
        </p:spPr>
      </p:pic>
      <p:sp>
        <p:nvSpPr>
          <p:cNvPr id="58" name="Text 47"/>
          <p:cNvSpPr/>
          <p:nvPr/>
        </p:nvSpPr>
        <p:spPr>
          <a:xfrm>
            <a:off x="13551408" y="930859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BrandShop / Campus Marketplace</a:t>
            </a:r>
            <a:endParaRPr lang="en-US" sz="1350" dirty="0"/>
          </a:p>
        </p:txBody>
      </p:sp>
      <p:sp>
        <p:nvSpPr>
          <p:cNvPr id="59" name="Text 48"/>
          <p:cNvSpPr/>
          <p:nvPr/>
        </p:nvSpPr>
        <p:spPr>
          <a:xfrm>
            <a:off x="13551408" y="9765792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merchandise, catalogue, stock, reservations &amp; orders.</a:t>
            </a:r>
            <a:endParaRPr lang="en-US" sz="1000" dirty="0"/>
          </a:p>
        </p:txBody>
      </p:sp>
      <p:sp>
        <p:nvSpPr>
          <p:cNvPr id="60" name="Text 49"/>
          <p:cNvSpPr/>
          <p:nvPr/>
        </p:nvSpPr>
        <p:spPr>
          <a:xfrm>
            <a:off x="21643848" y="93268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500" dirty="0"/>
          </a:p>
        </p:txBody>
      </p:sp>
      <p:sp>
        <p:nvSpPr>
          <p:cNvPr id="61" name="Shape 50"/>
          <p:cNvSpPr/>
          <p:nvPr/>
        </p:nvSpPr>
        <p:spPr>
          <a:xfrm>
            <a:off x="1207008" y="10725912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2" name="Shape 51"/>
          <p:cNvSpPr/>
          <p:nvPr/>
        </p:nvSpPr>
        <p:spPr>
          <a:xfrm>
            <a:off x="1207008" y="10725912"/>
            <a:ext cx="164592" cy="141732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63" name="Shape 52"/>
          <p:cNvSpPr/>
          <p:nvPr/>
        </p:nvSpPr>
        <p:spPr>
          <a:xfrm>
            <a:off x="1527048" y="11105388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561415"/>
            </a:solidFill>
            <a:prstDash val="solid"/>
          </a:ln>
        </p:spPr>
      </p:sp>
      <p:pic>
        <p:nvPicPr>
          <p:cNvPr id="64" name="Image 9" descr="/home/claude/icons/bell_maroon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9928" y="11288268"/>
            <a:ext cx="292608" cy="292608"/>
          </a:xfrm>
          <a:prstGeom prst="rect">
            <a:avLst/>
          </a:prstGeom>
        </p:spPr>
      </p:pic>
      <p:sp>
        <p:nvSpPr>
          <p:cNvPr id="65" name="Text 53"/>
          <p:cNvSpPr/>
          <p:nvPr/>
        </p:nvSpPr>
        <p:spPr>
          <a:xfrm>
            <a:off x="2395728" y="108356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Notifications App</a:t>
            </a:r>
            <a:endParaRPr lang="en-US" sz="1350" dirty="0"/>
          </a:p>
        </p:txBody>
      </p:sp>
      <p:sp>
        <p:nvSpPr>
          <p:cNvPr id="66" name="Text 54"/>
          <p:cNvSpPr/>
          <p:nvPr/>
        </p:nvSpPr>
        <p:spPr>
          <a:xfrm>
            <a:off x="2395728" y="1129284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 notifications, emergency announcements, targeted communication.</a:t>
            </a:r>
            <a:endParaRPr lang="en-US" sz="1000" dirty="0"/>
          </a:p>
        </p:txBody>
      </p:sp>
      <p:sp>
        <p:nvSpPr>
          <p:cNvPr id="67" name="Text 55"/>
          <p:cNvSpPr/>
          <p:nvPr/>
        </p:nvSpPr>
        <p:spPr>
          <a:xfrm>
            <a:off x="10488168" y="10853928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500" dirty="0"/>
          </a:p>
        </p:txBody>
      </p:sp>
      <p:sp>
        <p:nvSpPr>
          <p:cNvPr id="68" name="Shape 56"/>
          <p:cNvSpPr/>
          <p:nvPr/>
        </p:nvSpPr>
        <p:spPr>
          <a:xfrm>
            <a:off x="12362688" y="10725912"/>
            <a:ext cx="106984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9" name="Shape 57"/>
          <p:cNvSpPr/>
          <p:nvPr/>
        </p:nvSpPr>
        <p:spPr>
          <a:xfrm>
            <a:off x="12362688" y="10725912"/>
            <a:ext cx="164592" cy="1417320"/>
          </a:xfrm>
          <a:prstGeom prst="rect">
            <a:avLst/>
          </a:prstGeom>
          <a:solidFill>
            <a:srgbClr val="CB892C"/>
          </a:solidFill>
          <a:ln/>
        </p:spPr>
      </p:sp>
      <p:sp>
        <p:nvSpPr>
          <p:cNvPr id="70" name="Shape 58"/>
          <p:cNvSpPr/>
          <p:nvPr/>
        </p:nvSpPr>
        <p:spPr>
          <a:xfrm>
            <a:off x="12682728" y="11105388"/>
            <a:ext cx="658368" cy="658368"/>
          </a:xfrm>
          <a:prstGeom prst="ellipse">
            <a:avLst/>
          </a:prstGeom>
          <a:solidFill>
            <a:srgbClr val="F2F7F7"/>
          </a:solidFill>
          <a:ln w="15875">
            <a:solidFill>
              <a:srgbClr val="CB892C"/>
            </a:solidFill>
            <a:prstDash val="solid"/>
          </a:ln>
        </p:spPr>
      </p:sp>
      <p:pic>
        <p:nvPicPr>
          <p:cNvPr id="71" name="Image 10" descr="/home/claude/icons/briefcase_maroon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65608" y="11288268"/>
            <a:ext cx="292608" cy="292608"/>
          </a:xfrm>
          <a:prstGeom prst="rect">
            <a:avLst/>
          </a:prstGeom>
        </p:spPr>
      </p:pic>
      <p:sp>
        <p:nvSpPr>
          <p:cNvPr id="72" name="Text 59"/>
          <p:cNvSpPr/>
          <p:nvPr/>
        </p:nvSpPr>
        <p:spPr>
          <a:xfrm>
            <a:off x="13551408" y="108356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/ Internal Services App</a:t>
            </a:r>
            <a:endParaRPr lang="en-US" sz="1350" dirty="0"/>
          </a:p>
        </p:txBody>
      </p:sp>
      <p:sp>
        <p:nvSpPr>
          <p:cNvPr id="73" name="Text 60"/>
          <p:cNvSpPr/>
          <p:nvPr/>
        </p:nvSpPr>
        <p:spPr>
          <a:xfrm>
            <a:off x="13551408" y="1129284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requests, approvals, service access &amp; notifications.</a:t>
            </a:r>
            <a:endParaRPr lang="en-US" sz="1000" dirty="0"/>
          </a:p>
        </p:txBody>
      </p:sp>
      <p:sp>
        <p:nvSpPr>
          <p:cNvPr id="74" name="Text 61"/>
          <p:cNvSpPr/>
          <p:nvPr/>
        </p:nvSpPr>
        <p:spPr>
          <a:xfrm>
            <a:off x="21643848" y="10853928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500" dirty="0"/>
          </a:p>
        </p:txBody>
      </p:sp>
      <p:sp>
        <p:nvSpPr>
          <p:cNvPr id="75" name="Shape 62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76" name="Text 63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77" name="Text 64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8B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5614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" y="685800"/>
            <a:ext cx="4526280" cy="169164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ERP: Systems &amp; Management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207008" y="493776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7" name="Image 1" descr="/home/claude/icons/users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328" y="5212080"/>
            <a:ext cx="502920" cy="5029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81328" y="58521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Systems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481328" y="630936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Admin, Exams &amp; Graduations, Residence, Bursaries &amp; Loans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6739128" y="493776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11" name="Image 2" descr="/home/claude/icons/barchart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448" y="5212080"/>
            <a:ext cx="502920" cy="5029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013448" y="58521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Systems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7013448" y="630936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Ledger, Accounts Receivable, Procurement &amp; Supply Chain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12271248" y="493776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15" name="Image 3" descr="/home/claude/icons/briefcase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5568" y="5212080"/>
            <a:ext cx="502920" cy="50292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545568" y="58521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Payroll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12545568" y="630936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Appointments, Leave / iEnabler, Personnel &amp; Payroll Systems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17803368" y="493776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19" name="Image 4" descr="/home/claude/icons/home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7688" y="5212080"/>
            <a:ext cx="502920" cy="50292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8077688" y="58521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&amp; Space</a:t>
            </a:r>
            <a:endParaRPr lang="en-US" sz="1500" dirty="0"/>
          </a:p>
        </p:txBody>
      </p:sp>
      <p:sp>
        <p:nvSpPr>
          <p:cNvPr id="21" name="Text 14"/>
          <p:cNvSpPr/>
          <p:nvPr/>
        </p:nvSpPr>
        <p:spPr>
          <a:xfrm>
            <a:off x="18077688" y="630936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 System, Access Control, Space System, Batch Reports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1207008" y="795528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23" name="Image 5" descr="/home/claude/icons/refresh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1328" y="8229600"/>
            <a:ext cx="502920" cy="50292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481328" y="886968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Modernisation</a:t>
            </a:r>
            <a:endParaRPr lang="en-US" sz="1500" dirty="0"/>
          </a:p>
        </p:txBody>
      </p:sp>
      <p:sp>
        <p:nvSpPr>
          <p:cNvPr id="25" name="Text 17"/>
          <p:cNvSpPr/>
          <p:nvPr/>
        </p:nvSpPr>
        <p:spPr>
          <a:xfrm>
            <a:off x="1481328" y="932688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management, upgrades &amp; continuous improvement</a:t>
            </a:r>
            <a:endParaRPr lang="en-US" sz="1100" dirty="0"/>
          </a:p>
        </p:txBody>
      </p:sp>
      <p:sp>
        <p:nvSpPr>
          <p:cNvPr id="26" name="Shape 18"/>
          <p:cNvSpPr/>
          <p:nvPr/>
        </p:nvSpPr>
        <p:spPr>
          <a:xfrm>
            <a:off x="6739128" y="795528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27" name="Image 6" descr="/home/claude/icons/lock_gol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448" y="8229600"/>
            <a:ext cx="502920" cy="50292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7013448" y="886968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Governance</a:t>
            </a:r>
            <a:endParaRPr lang="en-US" sz="1500" dirty="0"/>
          </a:p>
        </p:txBody>
      </p:sp>
      <p:sp>
        <p:nvSpPr>
          <p:cNvPr id="29" name="Text 20"/>
          <p:cNvSpPr/>
          <p:nvPr/>
        </p:nvSpPr>
        <p:spPr>
          <a:xfrm>
            <a:off x="7013448" y="932688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Granting, modifying &amp; revoking user permissions securely</a:t>
            </a:r>
            <a:endParaRPr lang="en-US" sz="1100" dirty="0"/>
          </a:p>
        </p:txBody>
      </p:sp>
      <p:sp>
        <p:nvSpPr>
          <p:cNvPr id="30" name="Shape 21"/>
          <p:cNvSpPr/>
          <p:nvPr/>
        </p:nvSpPr>
        <p:spPr>
          <a:xfrm>
            <a:off x="12271248" y="795528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31" name="Image 7" descr="/home/claude/icons/check_gol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45568" y="8229600"/>
            <a:ext cx="502920" cy="502920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12545568" y="886968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 &amp; QA</a:t>
            </a:r>
            <a:endParaRPr lang="en-US" sz="1500" dirty="0"/>
          </a:p>
        </p:txBody>
      </p:sp>
      <p:sp>
        <p:nvSpPr>
          <p:cNvPr id="33" name="Text 23"/>
          <p:cNvSpPr/>
          <p:nvPr/>
        </p:nvSpPr>
        <p:spPr>
          <a:xfrm>
            <a:off x="12545568" y="932688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Validates changes and upgrades before go-live</a:t>
            </a:r>
            <a:endParaRPr lang="en-US" sz="1100" dirty="0"/>
          </a:p>
        </p:txBody>
      </p:sp>
      <p:sp>
        <p:nvSpPr>
          <p:cNvPr id="34" name="Shape 24"/>
          <p:cNvSpPr/>
          <p:nvPr/>
        </p:nvSpPr>
        <p:spPr>
          <a:xfrm>
            <a:off x="17803368" y="7955280"/>
            <a:ext cx="5257800" cy="2743200"/>
          </a:xfrm>
          <a:prstGeom prst="rect">
            <a:avLst/>
          </a:prstGeom>
          <a:solidFill>
            <a:srgbClr val="3D0E0F"/>
          </a:solidFill>
          <a:ln/>
        </p:spPr>
      </p:sp>
      <p:pic>
        <p:nvPicPr>
          <p:cNvPr id="35" name="Image 8" descr="/home/claude/icons/usercheck_gol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77688" y="8229600"/>
            <a:ext cx="502920" cy="502920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18077688" y="886968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Access Groups</a:t>
            </a:r>
            <a:endParaRPr lang="en-US" sz="1500" dirty="0"/>
          </a:p>
        </p:txBody>
      </p:sp>
      <p:sp>
        <p:nvSpPr>
          <p:cNvPr id="37" name="Text 26"/>
          <p:cNvSpPr/>
          <p:nvPr/>
        </p:nvSpPr>
        <p:spPr>
          <a:xfrm>
            <a:off x="18077688" y="9326880"/>
            <a:ext cx="4709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 aligning ICT &amp; departments on ERP governance</a:t>
            </a:r>
            <a:endParaRPr lang="en-US" sz="1100" dirty="0"/>
          </a:p>
        </p:txBody>
      </p:sp>
      <p:sp>
        <p:nvSpPr>
          <p:cNvPr id="38" name="Shape 27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39" name="Text 28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40" name="Text 29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9B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AREAS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Our Applications Make an Impact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1207008" y="4892040"/>
            <a:ext cx="4160520" cy="7315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207008" y="4892040"/>
            <a:ext cx="4160520" cy="1417320"/>
          </a:xfrm>
          <a:prstGeom prst="rect">
            <a:avLst/>
          </a:prstGeom>
          <a:solidFill>
            <a:srgbClr val="003C30"/>
          </a:solidFill>
          <a:ln/>
        </p:spPr>
      </p:sp>
      <p:pic>
        <p:nvPicPr>
          <p:cNvPr id="7" name="Image 1" descr="/home/claude/icons/target_cr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228" y="5148072"/>
            <a:ext cx="640080" cy="6400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44168" y="64465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&amp; Innovation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1463040" y="7315200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Ethical Clearance System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1463040" y="8485632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Examiners System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463040" y="9656064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 Management (HEQAF, SAAIR &amp; more)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1463040" y="10826496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Postgraduate Tracking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5687568" y="4892040"/>
            <a:ext cx="4160520" cy="7315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687568" y="4892040"/>
            <a:ext cx="4160520" cy="1417320"/>
          </a:xfrm>
          <a:prstGeom prst="rect">
            <a:avLst/>
          </a:prstGeom>
          <a:solidFill>
            <a:srgbClr val="561415"/>
          </a:solidFill>
          <a:ln/>
        </p:spPr>
      </p:sp>
      <p:pic>
        <p:nvPicPr>
          <p:cNvPr id="15" name="Image 2" descr="/home/claude/icons/users_crea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788" y="5148072"/>
            <a:ext cx="640080" cy="6400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824728" y="64465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Success &amp; Support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5943600" y="7315200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Employability Portal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943600" y="8485632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Graduation Tickets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5943600" y="9656064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Application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5943600" y="10826496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 Chatbot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10168128" y="4892040"/>
            <a:ext cx="4160520" cy="7315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168128" y="4892040"/>
            <a:ext cx="4160520" cy="1417320"/>
          </a:xfrm>
          <a:prstGeom prst="rect">
            <a:avLst/>
          </a:prstGeom>
          <a:solidFill>
            <a:srgbClr val="CB892C"/>
          </a:solidFill>
          <a:ln/>
        </p:spPr>
      </p:sp>
      <p:pic>
        <p:nvPicPr>
          <p:cNvPr id="23" name="Image 3" descr="/home/claude/icons/shield_cream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8348" y="5148072"/>
            <a:ext cx="640080" cy="64008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0305288" y="64465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&amp; Wellbeing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10424160" y="7315200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Contracts Management System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10424160" y="8485632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Management System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10424160" y="9656064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Union Membership System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10424160" y="10826496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Safe Space Case Management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14648688" y="4892040"/>
            <a:ext cx="4160520" cy="7315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14648688" y="4892040"/>
            <a:ext cx="4160520" cy="1417320"/>
          </a:xfrm>
          <a:prstGeom prst="rect">
            <a:avLst/>
          </a:prstGeom>
          <a:solidFill>
            <a:srgbClr val="B55838"/>
          </a:solidFill>
          <a:ln/>
        </p:spPr>
      </p:sp>
      <p:pic>
        <p:nvPicPr>
          <p:cNvPr id="31" name="Image 4" descr="/home/claude/icons/settings_crea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08908" y="5148072"/>
            <a:ext cx="640080" cy="64008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4785848" y="64465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 &amp; Operations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14904720" y="7315200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Desk Application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14904720" y="8485632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&amp; Chair Booking Systems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14904720" y="9656064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&amp; Supply Chain Tools</a:t>
            </a:r>
            <a:endParaRPr lang="en-US" sz="1050" dirty="0"/>
          </a:p>
        </p:txBody>
      </p:sp>
      <p:sp>
        <p:nvSpPr>
          <p:cNvPr id="36" name="Text 29"/>
          <p:cNvSpPr/>
          <p:nvPr/>
        </p:nvSpPr>
        <p:spPr>
          <a:xfrm>
            <a:off x="14904720" y="10826496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Skills Development System</a:t>
            </a:r>
            <a:endParaRPr lang="en-US" sz="1050" dirty="0"/>
          </a:p>
        </p:txBody>
      </p:sp>
      <p:sp>
        <p:nvSpPr>
          <p:cNvPr id="37" name="Shape 30"/>
          <p:cNvSpPr/>
          <p:nvPr/>
        </p:nvSpPr>
        <p:spPr>
          <a:xfrm>
            <a:off x="19129248" y="4892040"/>
            <a:ext cx="4160520" cy="7315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8" name="Shape 31"/>
          <p:cNvSpPr/>
          <p:nvPr/>
        </p:nvSpPr>
        <p:spPr>
          <a:xfrm>
            <a:off x="19129248" y="4892040"/>
            <a:ext cx="4160520" cy="1417320"/>
          </a:xfrm>
          <a:prstGeom prst="rect">
            <a:avLst/>
          </a:prstGeom>
          <a:solidFill>
            <a:srgbClr val="151515"/>
          </a:solidFill>
          <a:ln/>
        </p:spPr>
      </p:sp>
      <p:pic>
        <p:nvPicPr>
          <p:cNvPr id="39" name="Image 5" descr="/home/claude/icons/link_cream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9468" y="5148072"/>
            <a:ext cx="640080" cy="640080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19266408" y="64465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Integration</a:t>
            </a:r>
            <a:endParaRPr lang="en-US" sz="1350" dirty="0"/>
          </a:p>
        </p:txBody>
      </p:sp>
      <p:sp>
        <p:nvSpPr>
          <p:cNvPr id="41" name="Text 33"/>
          <p:cNvSpPr/>
          <p:nvPr/>
        </p:nvSpPr>
        <p:spPr>
          <a:xfrm>
            <a:off x="19385280" y="7315200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WiseUp Integration Panel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19385280" y="8485632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Migration: Vital to D-Space</a:t>
            </a:r>
            <a:endParaRPr lang="en-US" sz="1050" dirty="0"/>
          </a:p>
        </p:txBody>
      </p:sp>
      <p:sp>
        <p:nvSpPr>
          <p:cNvPr id="43" name="Text 35"/>
          <p:cNvSpPr/>
          <p:nvPr/>
        </p:nvSpPr>
        <p:spPr>
          <a:xfrm>
            <a:off x="19385280" y="9656064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Management System</a:t>
            </a:r>
            <a:endParaRPr lang="en-US" sz="1050" dirty="0"/>
          </a:p>
        </p:txBody>
      </p:sp>
      <p:sp>
        <p:nvSpPr>
          <p:cNvPr id="44" name="Text 36"/>
          <p:cNvSpPr/>
          <p:nvPr/>
        </p:nvSpPr>
        <p:spPr>
          <a:xfrm>
            <a:off x="19385280" y="10826496"/>
            <a:ext cx="36484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Entrepreneurship Measuring Tool</a:t>
            </a:r>
            <a:endParaRPr lang="en-US" sz="1050" dirty="0"/>
          </a:p>
        </p:txBody>
      </p:sp>
      <p:sp>
        <p:nvSpPr>
          <p:cNvPr id="45" name="Shape 37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46" name="Text 38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47" name="Text 39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8B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5614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" y="685800"/>
            <a:ext cx="4526280" cy="169164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LMS · SOFTWARE LICENSING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Platforms &amp; Licensed Applications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207008" y="4754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&amp; DIGITAL ASSESSMENT</a:t>
            </a:r>
            <a:endParaRPr lang="en-US" sz="1300" dirty="0"/>
          </a:p>
        </p:txBody>
      </p:sp>
      <p:pic>
        <p:nvPicPr>
          <p:cNvPr id="7" name="Image 1" descr="/home/claude/icons/book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08" y="534924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828800" y="53035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Moodle Examination Integration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828800" y="571500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Connects Moodle LMS with exams for online delivery.</a:t>
            </a:r>
            <a:endParaRPr lang="en-US" sz="1150" dirty="0"/>
          </a:p>
        </p:txBody>
      </p:sp>
      <p:pic>
        <p:nvPicPr>
          <p:cNvPr id="10" name="Image 2" descr="/home/claude/icons/monitor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008" y="658368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828800" y="65379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Assessment Tool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1828800" y="69494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test &amp; assessment delivery outside the LMS.</a:t>
            </a:r>
            <a:endParaRPr lang="en-US" sz="1150" dirty="0"/>
          </a:p>
        </p:txBody>
      </p:sp>
      <p:pic>
        <p:nvPicPr>
          <p:cNvPr id="13" name="Image 3" descr="/home/claude/icons/video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008" y="7818120"/>
            <a:ext cx="457200" cy="4572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828800" y="77724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EduPlacer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1828800" y="81838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placement &amp; learning-support tool.</a:t>
            </a:r>
            <a:endParaRPr lang="en-US" sz="1150" dirty="0"/>
          </a:p>
        </p:txBody>
      </p:sp>
      <p:pic>
        <p:nvPicPr>
          <p:cNvPr id="16" name="Image 4" descr="/home/claude/icons/cloud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008" y="9052560"/>
            <a:ext cx="457200" cy="4572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828800" y="90068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Sinawe for DLT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1828800" y="9418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Distance Learning &amp; Teaching initiatives.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12801600" y="4754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LICENSED RESEARCH &amp; BUSINESS APPLICATIONS</a:t>
            </a:r>
            <a:endParaRPr lang="en-US" sz="1300" dirty="0"/>
          </a:p>
        </p:txBody>
      </p:sp>
      <p:pic>
        <p:nvPicPr>
          <p:cNvPr id="20" name="Image 5" descr="/home/claude/icons/cpu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1600" y="5349240"/>
            <a:ext cx="457200" cy="45720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3423392" y="53035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MATLAB</a:t>
            </a:r>
            <a:endParaRPr lang="en-US" sz="1450" dirty="0"/>
          </a:p>
        </p:txBody>
      </p:sp>
      <p:sp>
        <p:nvSpPr>
          <p:cNvPr id="22" name="Text 14"/>
          <p:cNvSpPr/>
          <p:nvPr/>
        </p:nvSpPr>
        <p:spPr>
          <a:xfrm>
            <a:off x="13423392" y="571500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 development, data analysis &amp; modelling.</a:t>
            </a:r>
            <a:endParaRPr lang="en-US" sz="1150" dirty="0"/>
          </a:p>
        </p:txBody>
      </p:sp>
      <p:pic>
        <p:nvPicPr>
          <p:cNvPr id="23" name="Image 6" descr="/home/claude/icons/filetext_gol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01600" y="6583680"/>
            <a:ext cx="457200" cy="45720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3423392" y="65379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Converis System</a:t>
            </a:r>
            <a:endParaRPr lang="en-US" sz="1450" dirty="0"/>
          </a:p>
        </p:txBody>
      </p:sp>
      <p:sp>
        <p:nvSpPr>
          <p:cNvPr id="25" name="Text 16"/>
          <p:cNvSpPr/>
          <p:nvPr/>
        </p:nvSpPr>
        <p:spPr>
          <a:xfrm>
            <a:off x="13423392" y="69494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Researcher profiles, outputs &amp; academic CVs.</a:t>
            </a:r>
            <a:endParaRPr lang="en-US" sz="1150" dirty="0"/>
          </a:p>
        </p:txBody>
      </p:sp>
      <p:pic>
        <p:nvPicPr>
          <p:cNvPr id="26" name="Image 7" descr="/home/claude/icons/clipboard_gol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01600" y="7818120"/>
            <a:ext cx="457200" cy="45720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13423392" y="77724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Covidence</a:t>
            </a:r>
            <a:endParaRPr lang="en-US" sz="1450" dirty="0"/>
          </a:p>
        </p:txBody>
      </p:sp>
      <p:sp>
        <p:nvSpPr>
          <p:cNvPr id="28" name="Text 18"/>
          <p:cNvSpPr/>
          <p:nvPr/>
        </p:nvSpPr>
        <p:spPr>
          <a:xfrm>
            <a:off x="13423392" y="81838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Organise &amp; review publications for literature studies.</a:t>
            </a:r>
            <a:endParaRPr lang="en-US" sz="1150" dirty="0"/>
          </a:p>
        </p:txBody>
      </p:sp>
      <p:pic>
        <p:nvPicPr>
          <p:cNvPr id="29" name="Image 8" descr="/home/claude/icons/database_gol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01600" y="9052560"/>
            <a:ext cx="457200" cy="457200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13423392" y="90068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REDCap</a:t>
            </a:r>
            <a:endParaRPr lang="en-US" sz="1450" dirty="0"/>
          </a:p>
        </p:txBody>
      </p:sp>
      <p:sp>
        <p:nvSpPr>
          <p:cNvPr id="31" name="Text 20"/>
          <p:cNvSpPr/>
          <p:nvPr/>
        </p:nvSpPr>
        <p:spPr>
          <a:xfrm>
            <a:off x="13423392" y="9418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C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surveys and databases — used by FMHS.</a:t>
            </a:r>
            <a:endParaRPr lang="en-US" sz="1150" dirty="0"/>
          </a:p>
        </p:txBody>
      </p:sp>
      <p:sp>
        <p:nvSpPr>
          <p:cNvPr id="32" name="Shape 21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3D0E0F"/>
          </a:solidFill>
          <a:ln/>
        </p:spPr>
      </p:sp>
      <p:sp>
        <p:nvSpPr>
          <p:cNvPr id="33" name="Text 22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34" name="Text 23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9B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cosystem_diagr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3852" y="297180"/>
            <a:ext cx="18516600" cy="123444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4" name="Text 1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8B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7008" y="2606040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1207008" y="3108960"/>
            <a:ext cx="2011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1207008" y="512064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207008" y="5120640"/>
            <a:ext cx="164592" cy="228600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7" name="Shape 4"/>
          <p:cNvSpPr/>
          <p:nvPr/>
        </p:nvSpPr>
        <p:spPr>
          <a:xfrm>
            <a:off x="1572768" y="576072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561415"/>
            </a:solidFill>
            <a:prstDash val="solid"/>
          </a:ln>
        </p:spPr>
      </p:sp>
      <p:pic>
        <p:nvPicPr>
          <p:cNvPr id="8" name="Image 1" descr="/home/claude/icons/users_maro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68" y="5989320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807208" y="548640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M. Magewu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2807208" y="608076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Deputy Director: Enterprise &amp; Applications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8659368" y="512064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659368" y="5120640"/>
            <a:ext cx="164592" cy="2286000"/>
          </a:xfrm>
          <a:prstGeom prst="rect">
            <a:avLst/>
          </a:prstGeom>
          <a:solidFill>
            <a:srgbClr val="CB892C"/>
          </a:solidFill>
          <a:ln/>
        </p:spPr>
      </p:sp>
      <p:sp>
        <p:nvSpPr>
          <p:cNvPr id="13" name="Shape 9"/>
          <p:cNvSpPr/>
          <p:nvPr/>
        </p:nvSpPr>
        <p:spPr>
          <a:xfrm>
            <a:off x="9025128" y="576072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CB892C"/>
            </a:solidFill>
            <a:prstDash val="solid"/>
          </a:ln>
        </p:spPr>
      </p:sp>
      <p:pic>
        <p:nvPicPr>
          <p:cNvPr id="14" name="Image 2" descr="/home/claude/icons/settings_maro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728" y="5989320"/>
            <a:ext cx="548640" cy="5486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259568" y="548640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S. Gegana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10259568" y="608076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Manager: ERP Systems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16111728" y="512064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16111728" y="5120640"/>
            <a:ext cx="164592" cy="2286000"/>
          </a:xfrm>
          <a:prstGeom prst="rect">
            <a:avLst/>
          </a:prstGeom>
          <a:solidFill>
            <a:srgbClr val="003C30"/>
          </a:solidFill>
          <a:ln/>
        </p:spPr>
      </p:sp>
      <p:sp>
        <p:nvSpPr>
          <p:cNvPr id="19" name="Shape 14"/>
          <p:cNvSpPr/>
          <p:nvPr/>
        </p:nvSpPr>
        <p:spPr>
          <a:xfrm>
            <a:off x="16477488" y="576072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003C30"/>
            </a:solidFill>
            <a:prstDash val="solid"/>
          </a:ln>
        </p:spPr>
      </p:sp>
      <p:pic>
        <p:nvPicPr>
          <p:cNvPr id="20" name="Image 3" descr="/home/claude/icons/headphones_maro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6088" y="5989320"/>
            <a:ext cx="548640" cy="54864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7711928" y="548640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T. Bidie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7711928" y="608076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3C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Support Specialist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1207008" y="777240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207008" y="7772400"/>
            <a:ext cx="164592" cy="2286000"/>
          </a:xfrm>
          <a:prstGeom prst="rect">
            <a:avLst/>
          </a:prstGeom>
          <a:solidFill>
            <a:srgbClr val="B55838"/>
          </a:solidFill>
          <a:ln/>
        </p:spPr>
      </p:sp>
      <p:sp>
        <p:nvSpPr>
          <p:cNvPr id="25" name="Shape 19"/>
          <p:cNvSpPr/>
          <p:nvPr/>
        </p:nvSpPr>
        <p:spPr>
          <a:xfrm>
            <a:off x="1572768" y="841248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B55838"/>
            </a:solidFill>
            <a:prstDash val="solid"/>
          </a:ln>
        </p:spPr>
      </p:sp>
      <p:pic>
        <p:nvPicPr>
          <p:cNvPr id="26" name="Image 4" descr="/home/claude/icons/database_maro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1368" y="8641080"/>
            <a:ext cx="548640" cy="5486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807208" y="81381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H. Mgazi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2807208" y="873252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B55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Administrator &amp; Developer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8659368" y="777240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659368" y="7772400"/>
            <a:ext cx="164592" cy="228600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31" name="Shape 24"/>
          <p:cNvSpPr/>
          <p:nvPr/>
        </p:nvSpPr>
        <p:spPr>
          <a:xfrm>
            <a:off x="9025128" y="841248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561415"/>
            </a:solidFill>
            <a:prstDash val="solid"/>
          </a:ln>
        </p:spPr>
      </p:sp>
      <p:pic>
        <p:nvPicPr>
          <p:cNvPr id="32" name="Image 5" descr="/home/claude/icons/code_maroo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3728" y="8641080"/>
            <a:ext cx="548640" cy="54864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0259568" y="81381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 N. Philiso</a:t>
            </a:r>
            <a:endParaRPr lang="en-US" sz="1600" dirty="0"/>
          </a:p>
        </p:txBody>
      </p:sp>
      <p:sp>
        <p:nvSpPr>
          <p:cNvPr id="34" name="Text 26"/>
          <p:cNvSpPr/>
          <p:nvPr/>
        </p:nvSpPr>
        <p:spPr>
          <a:xfrm>
            <a:off x="10259568" y="873252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614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</a:t>
            </a:r>
            <a:endParaRPr lang="en-US" sz="1200" dirty="0"/>
          </a:p>
        </p:txBody>
      </p:sp>
      <p:sp>
        <p:nvSpPr>
          <p:cNvPr id="35" name="Shape 27"/>
          <p:cNvSpPr/>
          <p:nvPr/>
        </p:nvSpPr>
        <p:spPr>
          <a:xfrm>
            <a:off x="16111728" y="7772400"/>
            <a:ext cx="70866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6" name="Shape 28"/>
          <p:cNvSpPr/>
          <p:nvPr/>
        </p:nvSpPr>
        <p:spPr>
          <a:xfrm>
            <a:off x="16111728" y="7772400"/>
            <a:ext cx="164592" cy="2286000"/>
          </a:xfrm>
          <a:prstGeom prst="rect">
            <a:avLst/>
          </a:prstGeom>
          <a:solidFill>
            <a:srgbClr val="CB892C"/>
          </a:solidFill>
          <a:ln/>
        </p:spPr>
      </p:sp>
      <p:sp>
        <p:nvSpPr>
          <p:cNvPr id="37" name="Shape 29"/>
          <p:cNvSpPr/>
          <p:nvPr/>
        </p:nvSpPr>
        <p:spPr>
          <a:xfrm>
            <a:off x="16477488" y="8412480"/>
            <a:ext cx="1005840" cy="1005840"/>
          </a:xfrm>
          <a:prstGeom prst="ellipse">
            <a:avLst/>
          </a:prstGeom>
          <a:solidFill>
            <a:srgbClr val="F2F7F7"/>
          </a:solidFill>
          <a:ln w="19050">
            <a:solidFill>
              <a:srgbClr val="CB892C"/>
            </a:solidFill>
            <a:prstDash val="solid"/>
          </a:ln>
        </p:spPr>
      </p:sp>
      <p:pic>
        <p:nvPicPr>
          <p:cNvPr id="38" name="Image 6" descr="/home/claude/icons/briefcase_maroo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06088" y="8641080"/>
            <a:ext cx="548640" cy="548640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17711928" y="81381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 L. Mabengwana-Jack</a:t>
            </a:r>
            <a:endParaRPr lang="en-US" sz="1600" dirty="0"/>
          </a:p>
        </p:txBody>
      </p:sp>
      <p:sp>
        <p:nvSpPr>
          <p:cNvPr id="40" name="Text 31"/>
          <p:cNvSpPr/>
          <p:nvPr/>
        </p:nvSpPr>
        <p:spPr>
          <a:xfrm>
            <a:off x="17711928" y="8732520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Analyst</a:t>
            </a:r>
            <a:endParaRPr lang="en-US" sz="1200" dirty="0"/>
          </a:p>
        </p:txBody>
      </p:sp>
      <p:sp>
        <p:nvSpPr>
          <p:cNvPr id="41" name="Shape 32"/>
          <p:cNvSpPr/>
          <p:nvPr/>
        </p:nvSpPr>
        <p:spPr>
          <a:xfrm>
            <a:off x="0" y="12664440"/>
            <a:ext cx="24384305" cy="1051560"/>
          </a:xfrm>
          <a:prstGeom prst="rect">
            <a:avLst/>
          </a:prstGeom>
          <a:solidFill>
            <a:srgbClr val="561415"/>
          </a:solidFill>
          <a:ln/>
        </p:spPr>
      </p:sp>
      <p:sp>
        <p:nvSpPr>
          <p:cNvPr id="42" name="Text 33"/>
          <p:cNvSpPr/>
          <p:nvPr/>
        </p:nvSpPr>
        <p:spPr>
          <a:xfrm>
            <a:off x="1371600" y="12847320"/>
            <a:ext cx="1645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Transformation Across the University</a:t>
            </a:r>
            <a:endParaRPr lang="en-US" sz="1400" dirty="0"/>
          </a:p>
        </p:txBody>
      </p:sp>
      <p:sp>
        <p:nvSpPr>
          <p:cNvPr id="43" name="Text 34"/>
          <p:cNvSpPr/>
          <p:nvPr/>
        </p:nvSpPr>
        <p:spPr>
          <a:xfrm>
            <a:off x="18440705" y="12847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8B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ICT Roadshow 2026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C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" y="685800"/>
            <a:ext cx="4526280" cy="169164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822960"/>
            <a:ext cx="4251960" cy="1453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7008" y="5852160"/>
            <a:ext cx="2194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800" b="1" dirty="0">
                <a:solidFill>
                  <a:srgbClr val="CB89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6800" dirty="0"/>
          </a:p>
        </p:txBody>
      </p:sp>
      <p:sp>
        <p:nvSpPr>
          <p:cNvPr id="5" name="Shape 2"/>
          <p:cNvSpPr/>
          <p:nvPr/>
        </p:nvSpPr>
        <p:spPr>
          <a:xfrm>
            <a:off x="10332720" y="7909560"/>
            <a:ext cx="3657600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207008" y="8275320"/>
            <a:ext cx="2194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207008" y="12252960"/>
            <a:ext cx="2194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DBF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&amp; Applications Section  ·  ICT Department  ·  iYunivesithi Walter Sisulu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2026-08-14T09:50:57Z</dcterms:created>
  <dcterms:modified xsi:type="dcterms:W3CDTF">2026-08-14T09:50:57Z</dcterms:modified>
</cp:coreProperties>
</file>